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3" r:id="rId4"/>
    <p:sldId id="259" r:id="rId5"/>
    <p:sldId id="260" r:id="rId6"/>
    <p:sldId id="274" r:id="rId7"/>
    <p:sldId id="261" r:id="rId8"/>
    <p:sldId id="275" r:id="rId9"/>
    <p:sldId id="264" r:id="rId10"/>
    <p:sldId id="270" r:id="rId11"/>
    <p:sldId id="276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baseline="0" dirty="0" smtClean="0">
                <a:solidFill>
                  <a:srgbClr val="002060"/>
                </a:solidFill>
              </a:rPr>
              <a:t>Параметры районного</a:t>
            </a:r>
          </a:p>
          <a:p>
            <a:pPr>
              <a:defRPr>
                <a:solidFill>
                  <a:srgbClr val="002060"/>
                </a:solidFill>
              </a:defRPr>
            </a:pPr>
            <a:r>
              <a:rPr lang="ru-RU" sz="1800" b="1" i="0" u="none" strike="noStrike" baseline="0" dirty="0" smtClean="0">
                <a:solidFill>
                  <a:srgbClr val="002060"/>
                </a:solidFill>
              </a:rPr>
              <a:t>бюджета, тыс.руб.</a:t>
            </a:r>
            <a:endParaRPr lang="ru-RU" sz="18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3571964000246185"/>
          <c:y val="1.36813354802238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033555158901584E-2"/>
                  <c:y val="-7.3114705650941594E-2"/>
                </c:manualLayout>
              </c:layout>
              <c:tx>
                <c:rich>
                  <a:bodyPr/>
                  <a:lstStyle/>
                  <a:p>
                    <a:fld id="{20487038-97AD-4364-BA3E-660A9DC8E4A5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-7.3114705650941567E-2"/>
                </c:manualLayout>
              </c:layout>
              <c:tx>
                <c:rich>
                  <a:bodyPr/>
                  <a:lstStyle/>
                  <a:p>
                    <a:fld id="{C4B2437E-6348-4AC9-B5FE-BEB5A8AE5461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8.8184553373958585E-2"/>
                  <c:y val="-8.3559663601076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1014123</c:v>
                </c:pt>
                <c:pt idx="1">
                  <c:v>1017761</c:v>
                </c:pt>
                <c:pt idx="2">
                  <c:v>915870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48232574082073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495516601357631E-2"/>
                  <c:y val="-2.0889915900269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4430199643011421"/>
                  <c:y val="-1.74082632502241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938436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1010067</c:v>
                </c:pt>
                <c:pt idx="1">
                  <c:v>1017449</c:v>
                </c:pt>
                <c:pt idx="2">
                  <c:v>938436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5428406283554476E-2"/>
                  <c:y val="-5.2224789750672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756147090404165E-2"/>
                  <c:y val="-5.2224789750672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2158779328833698"/>
                  <c:y val="0.1288222446351707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-22566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83046051442463"/>
                      <c:h val="6.131190316728957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4056</c:v>
                </c:pt>
                <c:pt idx="1">
                  <c:v>312</c:v>
                </c:pt>
                <c:pt idx="2">
                  <c:v>-22566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890496"/>
        <c:axId val="129890888"/>
        <c:axId val="0"/>
      </c:bar3DChart>
      <c:catAx>
        <c:axId val="12989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b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890888"/>
        <c:crosses val="autoZero"/>
        <c:auto val="1"/>
        <c:lblAlgn val="ctr"/>
        <c:lblOffset val="100"/>
        <c:noMultiLvlLbl val="0"/>
      </c:catAx>
      <c:valAx>
        <c:axId val="129890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9890496"/>
        <c:crosses val="autoZero"/>
        <c:crossBetween val="between"/>
        <c:majorUnit val="200000"/>
        <c:minorUnit val="50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489911417322837E-2"/>
          <c:y val="7.9769618616534282E-2"/>
          <c:w val="0.91351008858267713"/>
          <c:h val="0.7230398177263891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бюджетные ассигнования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10607</c:v>
                </c:pt>
                <c:pt idx="1">
                  <c:v>13286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119337</c:v>
                </c:pt>
                <c:pt idx="1">
                  <c:v>41046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Капитальные вложения в объекты государственной (муниципальной) собственности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99774</c:v>
                </c:pt>
                <c:pt idx="1">
                  <c:v>33426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Социальное обеспечение и иные выплаты населению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124632</c:v>
                </c:pt>
                <c:pt idx="1">
                  <c:v>98377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Закупка товаров, работ и услуг для обеспечения государственных (муниципальных) нужд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180185</c:v>
                </c:pt>
                <c:pt idx="1">
                  <c:v>264840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Расходы на выплату персоналу в целях обеспечения
выполнения функций государственными (муниципальными) органами, казенными учреждениями, органами управления государственными внебюджетными фондами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482914</c:v>
                </c:pt>
                <c:pt idx="1">
                  <c:v>470936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101032"/>
        <c:axId val="284101424"/>
        <c:axId val="0"/>
      </c:bar3DChart>
      <c:catAx>
        <c:axId val="284101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101424"/>
        <c:crosses val="autoZero"/>
        <c:auto val="1"/>
        <c:lblAlgn val="ctr"/>
        <c:lblOffset val="100"/>
        <c:noMultiLvlLbl val="0"/>
      </c:catAx>
      <c:valAx>
        <c:axId val="2841014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84101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258323060859535"/>
          <c:y val="4.6122755896403928E-3"/>
          <c:w val="0.33802781151805622"/>
          <c:h val="0.993957202166518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7"/>
              <c:layout>
                <c:manualLayout>
                  <c:x val="2.8292184253159356E-2"/>
                  <c:y val="-5.1276928945554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  <a:scene3d>
                <a:camera prst="orthographicFront"/>
                <a:lightRig rig="threePt" dir="t"/>
              </a:scene3d>
              <a:sp3d prstMaterial="matte"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услуги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7">
                  <c:v>50663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Строительство, реконструкция объектов муниципальной собственности, приоретение оборудования для нужд района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6"/>
              <c:layout>
                <c:manualLayout>
                  <c:x val="1.4146092126579678E-2"/>
                  <c:y val="-6.6882950798549085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12700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услуги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6">
                  <c:v>33426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Приобретение материальных запасов для нужд района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5"/>
              <c:layout>
                <c:manualLayout>
                  <c:x val="1.4146092126579678E-2"/>
                  <c:y val="-0.10701272127767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услуги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5">
                  <c:v>67786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Социальные выплаты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4"/>
              <c:layout>
                <c:manualLayout>
                  <c:x val="1.2574304112515269E-2"/>
                  <c:y val="-0.11815987974410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услуги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4">
                  <c:v>95152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Перечисления другим бюджетам бюджетной системы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3"/>
              <c:layout>
                <c:manualLayout>
                  <c:x val="9.430728084386452E-3"/>
                  <c:y val="-9.3636131117968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услуги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3">
                  <c:v>41046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Работы, услуги по содержанию муниципальной собственности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2"/>
              <c:layout>
                <c:manualLayout>
                  <c:x val="7.8589400703220434E-3"/>
                  <c:y val="-0.12930703821052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услуги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2">
                  <c:v>82477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9.430728084386452E-3"/>
                  <c:y val="-0.1137010163575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услуги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1">
                  <c:v>80425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Зарплата и начисления на оплату труда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8589400703220295E-3"/>
                  <c:y val="-0.465951223896558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63500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Зарплата и начисления на оплату труда</c:v>
                </c:pt>
                <c:pt idx="1">
                  <c:v>Коммунальные услуги</c:v>
                </c:pt>
                <c:pt idx="2">
                  <c:v>Работы, услуги по соержанию муниципальной собственности</c:v>
                </c:pt>
                <c:pt idx="3">
                  <c:v>Перечисления другим бюджетам бюджетной системы</c:v>
                </c:pt>
                <c:pt idx="4">
                  <c:v>Социальные выплаты</c:v>
                </c:pt>
                <c:pt idx="5">
                  <c:v>Приобретение материальных запасов для нужд района</c:v>
                </c:pt>
                <c:pt idx="6">
                  <c:v>Строительство, реконструкция объектов муниципальной собственности, приоретение оборудования для нужд района</c:v>
                </c:pt>
                <c:pt idx="7">
                  <c:v>Прочие</c:v>
                </c:pt>
              </c:strCache>
            </c:strRef>
          </c:cat>
          <c:val>
            <c:numRef>
              <c:f>Лист1!$I$2:$I$9</c:f>
              <c:numCache>
                <c:formatCode>General</c:formatCode>
                <c:ptCount val="8"/>
                <c:pt idx="0">
                  <c:v>470936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4102208"/>
        <c:axId val="556616792"/>
        <c:axId val="0"/>
      </c:bar3DChart>
      <c:catAx>
        <c:axId val="284102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6616792"/>
        <c:crosses val="autoZero"/>
        <c:auto val="1"/>
        <c:lblAlgn val="ctr"/>
        <c:lblOffset val="100"/>
        <c:noMultiLvlLbl val="0"/>
      </c:catAx>
      <c:valAx>
        <c:axId val="5566167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8410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38358545885690171"/>
          <c:y val="4.4588633865699383E-2"/>
          <c:w val="0.61484275312903391"/>
          <c:h val="0.6500987708458445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baseline="0" dirty="0" smtClean="0">
                <a:solidFill>
                  <a:srgbClr val="002060"/>
                </a:solidFill>
              </a:rPr>
              <a:t>Параметры консолидированного</a:t>
            </a:r>
          </a:p>
          <a:p>
            <a:pPr>
              <a:defRPr>
                <a:solidFill>
                  <a:srgbClr val="002060"/>
                </a:solidFill>
              </a:defRPr>
            </a:pPr>
            <a:r>
              <a:rPr lang="ru-RU" sz="1800" b="1" i="0" u="none" strike="noStrike" baseline="0" dirty="0" smtClean="0">
                <a:solidFill>
                  <a:srgbClr val="002060"/>
                </a:solidFill>
              </a:rPr>
              <a:t>бюджета, тыс. руб.</a:t>
            </a:r>
            <a:endParaRPr lang="ru-RU" sz="18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2352402642392655"/>
          <c:y val="1.36813354802238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862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5560074014753653E-2"/>
                  <c:y val="-8.8742452182087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6213963755617153E-3"/>
                  <c:y val="-7.9268746222862757E-2"/>
                </c:manualLayout>
              </c:layout>
              <c:tx>
                <c:rich>
                  <a:bodyPr/>
                  <a:lstStyle/>
                  <a:p>
                    <a:fld id="{38923189-3C5B-4ACA-AA67-EB9235D61F97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5543527846208141E-2"/>
                  <c:y val="-0.122366076271055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1066973</c:v>
                </c:pt>
                <c:pt idx="1">
                  <c:v>1082116</c:v>
                </c:pt>
                <c:pt idx="2">
                  <c:v>973742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947700292480805E-2"/>
                  <c:y val="-2.8253503375533964E-2"/>
                </c:manualLayout>
              </c:layout>
              <c:tx>
                <c:rich>
                  <a:bodyPr/>
                  <a:lstStyle/>
                  <a:p>
                    <a:fld id="{9A73312A-7DAC-4F6E-884F-C953518F1DDC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0398570082994448E-2"/>
                  <c:y val="-2.4698991213797591E-2"/>
                </c:manualLayout>
              </c:layout>
              <c:tx>
                <c:rich>
                  <a:bodyPr/>
                  <a:lstStyle/>
                  <a:p>
                    <a:fld id="{8EC56694-D2C4-4D86-8FCF-C5DD7C234459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0691207099011708"/>
                  <c:y val="-3.69950258007531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996308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1066359</c:v>
                </c:pt>
                <c:pt idx="1">
                  <c:v>1076793</c:v>
                </c:pt>
                <c:pt idx="2">
                  <c:v>996308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029757230924616E-2"/>
                  <c:y val="-1.3119902478835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62891989081823E-2"/>
                  <c:y val="-9.9313529512032612E-3"/>
                </c:manualLayout>
              </c:layout>
              <c:tx>
                <c:rich>
                  <a:bodyPr/>
                  <a:lstStyle/>
                  <a:p>
                    <a:fld id="{6AEDBAE0-2DD1-4F90-BBBE-B80DD054089C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1886133851888967E-2"/>
                  <c:y val="9.1839575617642777E-2"/>
                </c:manualLayout>
              </c:layout>
              <c:tx>
                <c:rich>
                  <a:bodyPr/>
                  <a:lstStyle/>
                  <a:p>
                    <a:fld id="{3DF73C25-04B0-49DC-99A8-D1D13E39534B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614</c:v>
                </c:pt>
                <c:pt idx="1">
                  <c:v>5323</c:v>
                </c:pt>
                <c:pt idx="2">
                  <c:v>-22566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891672"/>
        <c:axId val="131125304"/>
        <c:axId val="0"/>
      </c:bar3DChart>
      <c:catAx>
        <c:axId val="129891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125304"/>
        <c:crosses val="autoZero"/>
        <c:auto val="1"/>
        <c:lblAlgn val="ctr"/>
        <c:lblOffset val="100"/>
        <c:noMultiLvlLbl val="0"/>
      </c:catAx>
      <c:valAx>
        <c:axId val="131125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9891672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 smtClean="0"/>
              <a:t>957 682 </a:t>
            </a:r>
            <a:r>
              <a:rPr lang="ru-RU" dirty="0" smtClean="0"/>
              <a:t>тыс</a:t>
            </a:r>
            <a:r>
              <a:rPr lang="ru-RU" dirty="0"/>
              <a:t>. руб.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171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 prstMaterial="metal">
                <a:bevelT/>
                <a:bevelB/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4783396983740402"/>
                  <c:y val="-0.1963505499888327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287 802,0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13494203045907"/>
                      <c:h val="0.1571351343119936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7438084577279892"/>
                  <c:y val="8.06628609063775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669 880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70170559018131"/>
                      <c:h val="0.1603584191183935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292140</c:v>
                </c:pt>
                <c:pt idx="1">
                  <c:v>669880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собственных доходов консолидированного бюджета </a:t>
            </a:r>
          </a:p>
          <a:p>
            <a:pPr>
              <a:defRPr/>
            </a:pPr>
            <a:r>
              <a:rPr lang="ru-RU" dirty="0"/>
              <a:t>за </a:t>
            </a:r>
            <a:r>
              <a:rPr lang="ru-RU" dirty="0" smtClean="0"/>
              <a:t>2016 г</a:t>
            </a:r>
            <a:endParaRPr lang="ru-RU" dirty="0"/>
          </a:p>
        </c:rich>
      </c:tx>
      <c:layout>
        <c:manualLayout>
          <c:xMode val="edge"/>
          <c:yMode val="edge"/>
          <c:x val="0.1464683710258931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424425627857942E-2"/>
          <c:y val="0.11886063946191919"/>
          <c:w val="0.76269994735171365"/>
          <c:h val="0.459653834937299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консолидированного бюджета за 2016 г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Госпошлина</c:v>
                </c:pt>
                <c:pt idx="3">
                  <c:v>Доходы от использования имущества</c:v>
                </c:pt>
                <c:pt idx="4">
                  <c:v>Доходы от оказания услуг</c:v>
                </c:pt>
                <c:pt idx="5">
                  <c:v>Доходы от продажи земли и имущества</c:v>
                </c:pt>
                <c:pt idx="6">
                  <c:v>Штрафы</c:v>
                </c:pt>
                <c:pt idx="7">
                  <c:v>Акцизы</c:v>
                </c:pt>
                <c:pt idx="8">
                  <c:v>Налог на имущество физических лиц</c:v>
                </c:pt>
                <c:pt idx="9">
                  <c:v>Земельный налог</c:v>
                </c:pt>
                <c:pt idx="10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158322</c:v>
                </c:pt>
                <c:pt idx="1">
                  <c:v>10252</c:v>
                </c:pt>
                <c:pt idx="2">
                  <c:v>5780</c:v>
                </c:pt>
                <c:pt idx="3">
                  <c:v>6053</c:v>
                </c:pt>
                <c:pt idx="4">
                  <c:v>40612</c:v>
                </c:pt>
                <c:pt idx="5">
                  <c:v>11695</c:v>
                </c:pt>
                <c:pt idx="6">
                  <c:v>3423</c:v>
                </c:pt>
                <c:pt idx="7">
                  <c:v>23084</c:v>
                </c:pt>
                <c:pt idx="8">
                  <c:v>3881</c:v>
                </c:pt>
                <c:pt idx="9">
                  <c:v>21215</c:v>
                </c:pt>
                <c:pt idx="10">
                  <c:v>15695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Госпошлина</c:v>
                </c:pt>
                <c:pt idx="3">
                  <c:v>Доходы от использования имущества</c:v>
                </c:pt>
                <c:pt idx="4">
                  <c:v>Доходы от оказания услуг</c:v>
                </c:pt>
                <c:pt idx="5">
                  <c:v>Доходы от продажи земли и имущества</c:v>
                </c:pt>
                <c:pt idx="6">
                  <c:v>Штрафы</c:v>
                </c:pt>
                <c:pt idx="7">
                  <c:v>Акцизы</c:v>
                </c:pt>
                <c:pt idx="8">
                  <c:v>Налог на имущество физических лиц</c:v>
                </c:pt>
                <c:pt idx="9">
                  <c:v>Земельный налог</c:v>
                </c:pt>
                <c:pt idx="10">
                  <c:v>Прочие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121894479024031E-2"/>
          <c:y val="0.4864151535022761"/>
          <c:w val="0.8930436516231931"/>
          <c:h val="0.513584796817465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собственных доходов </a:t>
            </a:r>
            <a:r>
              <a:rPr lang="ru-RU" dirty="0" smtClean="0"/>
              <a:t>районного </a:t>
            </a:r>
            <a:r>
              <a:rPr lang="ru-RU" dirty="0"/>
              <a:t>бюджета </a:t>
            </a:r>
          </a:p>
          <a:p>
            <a:pPr>
              <a:defRPr/>
            </a:pPr>
            <a:r>
              <a:rPr lang="ru-RU" dirty="0"/>
              <a:t>за </a:t>
            </a:r>
            <a:r>
              <a:rPr lang="ru-RU" dirty="0" smtClean="0"/>
              <a:t>2016 г</a:t>
            </a:r>
            <a:endParaRPr lang="ru-RU" dirty="0"/>
          </a:p>
        </c:rich>
      </c:tx>
      <c:layout>
        <c:manualLayout>
          <c:xMode val="edge"/>
          <c:yMode val="edge"/>
          <c:x val="8.2003475754272498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625193494928137E-2"/>
          <c:y val="1.1734464769810457E-2"/>
          <c:w val="0.82341759956280458"/>
          <c:h val="0.763318771509335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районного бюджета за 2016 г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Госпошлина</c:v>
                </c:pt>
                <c:pt idx="3">
                  <c:v>Доходы от использования имущества</c:v>
                </c:pt>
                <c:pt idx="4">
                  <c:v>Доходы от оказания услуг</c:v>
                </c:pt>
                <c:pt idx="5">
                  <c:v>Доходы от продажи земли и имущества</c:v>
                </c:pt>
                <c:pt idx="6">
                  <c:v>Штрафы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151285</c:v>
                </c:pt>
                <c:pt idx="1">
                  <c:v>7176</c:v>
                </c:pt>
                <c:pt idx="2">
                  <c:v>5595</c:v>
                </c:pt>
                <c:pt idx="3">
                  <c:v>2253</c:v>
                </c:pt>
                <c:pt idx="4">
                  <c:v>39713</c:v>
                </c:pt>
                <c:pt idx="5">
                  <c:v>9325</c:v>
                </c:pt>
                <c:pt idx="6">
                  <c:v>3340</c:v>
                </c:pt>
                <c:pt idx="7">
                  <c:v>14545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Госпошлина</c:v>
                </c:pt>
                <c:pt idx="3">
                  <c:v>Доходы от использования имущества</c:v>
                </c:pt>
                <c:pt idx="4">
                  <c:v>Доходы от оказания услуг</c:v>
                </c:pt>
                <c:pt idx="5">
                  <c:v>Доходы от продажи земли и имущества</c:v>
                </c:pt>
                <c:pt idx="6">
                  <c:v>Штрафы</c:v>
                </c:pt>
                <c:pt idx="7">
                  <c:v>Прочие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179147035332498E-2"/>
          <c:y val="0.58000872231082101"/>
          <c:w val="0.82247116762969708"/>
          <c:h val="0.351540233198617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собственных доходов </a:t>
            </a:r>
            <a:r>
              <a:rPr lang="ru-RU" dirty="0" smtClean="0"/>
              <a:t>бюджета поселений</a:t>
            </a:r>
            <a:endParaRPr lang="ru-RU" dirty="0"/>
          </a:p>
          <a:p>
            <a:pPr>
              <a:defRPr/>
            </a:pPr>
            <a:r>
              <a:rPr lang="ru-RU" dirty="0"/>
              <a:t>за </a:t>
            </a:r>
            <a:r>
              <a:rPr lang="ru-RU" dirty="0" smtClean="0"/>
              <a:t>2016 г</a:t>
            </a:r>
            <a:endParaRPr lang="ru-RU" dirty="0"/>
          </a:p>
        </c:rich>
      </c:tx>
      <c:layout>
        <c:manualLayout>
          <c:xMode val="edge"/>
          <c:yMode val="edge"/>
          <c:x val="0.1744156980377452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84215501701102E-2"/>
          <c:y val="1.2207231263817264E-3"/>
          <c:w val="0.82700183310419539"/>
          <c:h val="0.754334791484397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поселений за 2016г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Госпошлина</c:v>
                </c:pt>
                <c:pt idx="3">
                  <c:v>Доходы от использования имущества</c:v>
                </c:pt>
                <c:pt idx="4">
                  <c:v>Доходы от оказания услуг</c:v>
                </c:pt>
                <c:pt idx="5">
                  <c:v>Доходы от продажи земли и имущества</c:v>
                </c:pt>
                <c:pt idx="6">
                  <c:v>Штрафы</c:v>
                </c:pt>
                <c:pt idx="7">
                  <c:v>Акцизы</c:v>
                </c:pt>
                <c:pt idx="8">
                  <c:v>Налог на имущество физических лиц</c:v>
                </c:pt>
                <c:pt idx="9">
                  <c:v>Земельный налог</c:v>
                </c:pt>
                <c:pt idx="10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7037</c:v>
                </c:pt>
                <c:pt idx="1">
                  <c:v>3076</c:v>
                </c:pt>
                <c:pt idx="2">
                  <c:v>185</c:v>
                </c:pt>
                <c:pt idx="3">
                  <c:v>3800</c:v>
                </c:pt>
                <c:pt idx="4">
                  <c:v>899</c:v>
                </c:pt>
                <c:pt idx="5">
                  <c:v>2370</c:v>
                </c:pt>
                <c:pt idx="6">
                  <c:v>83</c:v>
                </c:pt>
                <c:pt idx="7">
                  <c:v>23084</c:v>
                </c:pt>
                <c:pt idx="8">
                  <c:v>3881</c:v>
                </c:pt>
                <c:pt idx="9">
                  <c:v>21215</c:v>
                </c:pt>
                <c:pt idx="10">
                  <c:v>1150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Госпошлина</c:v>
                </c:pt>
                <c:pt idx="3">
                  <c:v>Доходы от использования имущества</c:v>
                </c:pt>
                <c:pt idx="4">
                  <c:v>Доходы от оказания услуг</c:v>
                </c:pt>
                <c:pt idx="5">
                  <c:v>Доходы от продажи земли и имущества</c:v>
                </c:pt>
                <c:pt idx="6">
                  <c:v>Штрафы</c:v>
                </c:pt>
                <c:pt idx="7">
                  <c:v>Акцизы</c:v>
                </c:pt>
                <c:pt idx="8">
                  <c:v>Налог на имущество физических лиц</c:v>
                </c:pt>
                <c:pt idx="9">
                  <c:v>Земельный налог</c:v>
                </c:pt>
                <c:pt idx="10">
                  <c:v>Прочие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172141596940419E-2"/>
          <c:y val="0.50607066057336869"/>
          <c:w val="0.87608044364610027"/>
          <c:h val="0.493929339426631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районного бюджета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B6AC4739-8BC4-4110-92D3-038B83099A3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DA661A23-061D-49CF-B63B-3E0EAC44BCA0}" type="VALUE">
                      <a:rPr lang="ru-RU" baseline="0"/>
                      <a:pPr>
                        <a:defRPr/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324B9285-D72B-4AF4-804F-798CE56D6DB8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577FA686-AF5C-4DA8-AC3A-73383B3E1CEE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5C2197D5-A0F6-4893-A699-516BE5470336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CFCB0159-872A-4CE4-B06E-DC6A15F0A189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10833D03-AA73-4A41-A232-D512C6DF747E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4EC2AFB0-786A-4B90-A6B3-07F7974AD68B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1.9985149452418759E-2"/>
                  <c:y val="-6.49372369830851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A9199F09-6F88-42EC-ABD2-310EFDEF4951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dirty="0" smtClean="0"/>
                      <a:t> </a:t>
                    </a:r>
                    <a:fld id="{FFAE8A80-04F5-4CF2-989E-7CB6D2214B12}" type="VALUE">
                      <a:rPr lang="ru-RU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475515678466801"/>
                      <c:h val="8.0723295852150906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233232</c:v>
                </c:pt>
                <c:pt idx="1">
                  <c:v>180971</c:v>
                </c:pt>
                <c:pt idx="2">
                  <c:v>172151</c:v>
                </c:pt>
                <c:pt idx="3">
                  <c:v>418158</c:v>
                </c:pt>
                <c:pt idx="4">
                  <c:v>13249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доходы </a:t>
            </a:r>
            <a:r>
              <a:rPr lang="ru-RU" dirty="0" smtClean="0"/>
              <a:t>бюджетов </a:t>
            </a:r>
            <a:r>
              <a:rPr lang="ru-RU" dirty="0"/>
              <a:t>поселений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18714212193208"/>
          <c:y val="0.21557958481918216"/>
          <c:w val="0.79385961352735424"/>
          <c:h val="0.722808176369908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поселений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B4286014-E0A8-4716-ACF7-1D212C30E3C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A2B7002C-40EF-47E0-8B94-D9635626AE46}" type="VALUE">
                      <a:rPr lang="ru-RU" baseline="0"/>
                      <a:pPr>
                        <a:defRPr/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DADA4BD9-A7FE-4BDC-A41F-3FC818632E3B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C2F31283-713E-4AD0-B01C-B3806A66FD28}" type="VALUE">
                      <a:rPr lang="ru-RU" baseline="0" dirty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CBDBE5D5-8628-4EE5-96A8-A6D0502F5398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4657A51B-ACEC-4E2A-914F-F17ECD5A623B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8.7545161512327996E-2"/>
                  <c:y val="-3.175533736354399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C8F7FE07-9B00-438F-81D3-BF26ABD3CDA4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C323F031-6163-4707-8D1D-68985B9B703A}" type="VALUE">
                      <a:rPr lang="ru-RU" baseline="0" dirty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5549843982584"/>
                      <c:h val="8.378561004349853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2812866967721773"/>
                  <c:y val="-3.30078356695868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275BA553-5CA7-499B-9E81-652819FA581D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A9C408C2-822A-4CAD-A3A4-EF26D30B1156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 smtClean="0"/>
                  </a:p>
                </c:rich>
              </c:tx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71833197060665"/>
                      <c:h val="8.5858596584748925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собственные доходы</c:v>
                </c:pt>
                <c:pt idx="1">
                  <c:v>дотации </c:v>
                </c:pt>
                <c:pt idx="2">
                  <c:v>субсидии </c:v>
                </c:pt>
                <c:pt idx="3">
                  <c:v>субвенции</c:v>
                </c:pt>
                <c:pt idx="4">
                  <c:v>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66780</c:v>
                </c:pt>
                <c:pt idx="1">
                  <c:v>62953</c:v>
                </c:pt>
                <c:pt idx="2">
                  <c:v>52547</c:v>
                </c:pt>
                <c:pt idx="3">
                  <c:v>3387</c:v>
                </c:pt>
                <c:pt idx="4">
                  <c:v>450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489911417322837E-2"/>
          <c:y val="7.9769618616534282E-2"/>
          <c:w val="0.91351008858267713"/>
          <c:h val="0.7230398177263891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91781</c:v>
                </c:pt>
                <c:pt idx="1">
                  <c:v>60857</c:v>
                </c:pt>
                <c:pt idx="2">
                  <c:v>62446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580003</c:v>
                </c:pt>
                <c:pt idx="1">
                  <c:v>629685</c:v>
                </c:pt>
                <c:pt idx="2">
                  <c:v>660540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28066</c:v>
                </c:pt>
                <c:pt idx="1">
                  <c:v>28754</c:v>
                </c:pt>
                <c:pt idx="2">
                  <c:v>28243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138828</c:v>
                </c:pt>
                <c:pt idx="1">
                  <c:v>90501</c:v>
                </c:pt>
                <c:pt idx="2">
                  <c:v>67437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73032</c:v>
                </c:pt>
                <c:pt idx="1">
                  <c:v>62953</c:v>
                </c:pt>
                <c:pt idx="2">
                  <c:v>37301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Остальные расходы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etal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98357</c:v>
                </c:pt>
                <c:pt idx="1">
                  <c:v>144699</c:v>
                </c:pt>
                <c:pt idx="2">
                  <c:v>65944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8617016"/>
        <c:axId val="218617408"/>
        <c:axId val="0"/>
      </c:bar3DChart>
      <c:catAx>
        <c:axId val="218617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617408"/>
        <c:crosses val="autoZero"/>
        <c:auto val="1"/>
        <c:lblAlgn val="ctr"/>
        <c:lblOffset val="100"/>
        <c:noMultiLvlLbl val="0"/>
      </c:catAx>
      <c:valAx>
        <c:axId val="2186174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8617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04038291251102"/>
          <c:y val="3.0075960207324632E-2"/>
          <c:w val="0.30895961708748904"/>
          <c:h val="0.903326857452013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50000"/>
            </a:lnSpc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2C770-5BCC-481F-9BDB-E61B56FD403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516659-3B53-4F2B-AD57-3A87DA95811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Бюджеты субъектов РФ (региональные бюджеты)</a:t>
          </a:r>
          <a:endParaRPr lang="ru-RU" sz="2400" dirty="0">
            <a:solidFill>
              <a:schemeClr val="tx1"/>
            </a:solidFill>
          </a:endParaRPr>
        </a:p>
      </dgm:t>
    </dgm:pt>
    <dgm:pt modelId="{C1A18A76-A05C-4E8D-9584-E6DB78C229E8}" type="parTrans" cxnId="{6B07CC41-2630-4E97-B112-C81F8F52B98D}">
      <dgm:prSet/>
      <dgm:spPr/>
      <dgm:t>
        <a:bodyPr/>
        <a:lstStyle/>
        <a:p>
          <a:endParaRPr lang="ru-RU"/>
        </a:p>
      </dgm:t>
    </dgm:pt>
    <dgm:pt modelId="{C3F41A87-839A-4567-9B34-DA9D0167D0FC}" type="sibTrans" cxnId="{6B07CC41-2630-4E97-B112-C81F8F52B98D}">
      <dgm:prSet/>
      <dgm:spPr/>
      <dgm:t>
        <a:bodyPr/>
        <a:lstStyle/>
        <a:p>
          <a:endParaRPr lang="ru-RU"/>
        </a:p>
      </dgm:t>
    </dgm:pt>
    <dgm:pt modelId="{200EC146-30BE-49C0-A2A1-5FC7CB11FC94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800" dirty="0" smtClean="0"/>
            <a:t>Консолидированные бюджеты муниципальных районов</a:t>
          </a:r>
          <a:endParaRPr lang="ru-RU" sz="1800" dirty="0"/>
        </a:p>
      </dgm:t>
    </dgm:pt>
    <dgm:pt modelId="{884D16D8-CEEC-48D8-AB13-54971B893827}" type="parTrans" cxnId="{6249EC6F-025C-4B25-B526-9D1324A4C687}">
      <dgm:prSet/>
      <dgm:spPr/>
      <dgm:t>
        <a:bodyPr/>
        <a:lstStyle/>
        <a:p>
          <a:endParaRPr lang="ru-RU"/>
        </a:p>
      </dgm:t>
    </dgm:pt>
    <dgm:pt modelId="{2E900842-F9F8-459E-9466-03B6C569F62E}" type="sibTrans" cxnId="{6249EC6F-025C-4B25-B526-9D1324A4C687}">
      <dgm:prSet/>
      <dgm:spPr/>
      <dgm:t>
        <a:bodyPr/>
        <a:lstStyle/>
        <a:p>
          <a:endParaRPr lang="ru-RU"/>
        </a:p>
      </dgm:t>
    </dgm:pt>
    <dgm:pt modelId="{4889F577-653E-428C-8267-178F2461627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Бюджеты городских округов</a:t>
          </a:r>
          <a:endParaRPr lang="ru-RU" sz="2400" dirty="0">
            <a:solidFill>
              <a:schemeClr val="tx1"/>
            </a:solidFill>
          </a:endParaRPr>
        </a:p>
      </dgm:t>
    </dgm:pt>
    <dgm:pt modelId="{8526AC31-DA94-4727-9D67-5B5113AFC53E}" type="parTrans" cxnId="{5242270A-8132-47D9-A9D6-E92882317ABB}">
      <dgm:prSet/>
      <dgm:spPr/>
      <dgm:t>
        <a:bodyPr/>
        <a:lstStyle/>
        <a:p>
          <a:endParaRPr lang="ru-RU"/>
        </a:p>
      </dgm:t>
    </dgm:pt>
    <dgm:pt modelId="{D28AF376-38D1-43FA-A789-115C86342B5C}" type="sibTrans" cxnId="{5242270A-8132-47D9-A9D6-E92882317ABB}">
      <dgm:prSet/>
      <dgm:spPr/>
      <dgm:t>
        <a:bodyPr/>
        <a:lstStyle/>
        <a:p>
          <a:endParaRPr lang="ru-RU"/>
        </a:p>
      </dgm:t>
    </dgm:pt>
    <dgm:pt modelId="{5111DE8A-733A-4C32-BF23-760E80AA82D9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Бюджеты районов</a:t>
          </a:r>
          <a:endParaRPr lang="ru-RU" sz="2800" dirty="0">
            <a:solidFill>
              <a:schemeClr val="tx1"/>
            </a:solidFill>
          </a:endParaRPr>
        </a:p>
      </dgm:t>
    </dgm:pt>
    <dgm:pt modelId="{FAC46DC8-BF9F-4903-B5B4-053D8DFF9EA5}" type="parTrans" cxnId="{9996B6E6-01A1-4C57-A469-715001633F63}">
      <dgm:prSet/>
      <dgm:spPr/>
      <dgm:t>
        <a:bodyPr/>
        <a:lstStyle/>
        <a:p>
          <a:endParaRPr lang="ru-RU"/>
        </a:p>
      </dgm:t>
    </dgm:pt>
    <dgm:pt modelId="{BB73B4F2-C875-4D67-91D4-A100BEFF320A}" type="sibTrans" cxnId="{9996B6E6-01A1-4C57-A469-715001633F63}">
      <dgm:prSet/>
      <dgm:spPr/>
      <dgm:t>
        <a:bodyPr/>
        <a:lstStyle/>
        <a:p>
          <a:endParaRPr lang="ru-RU"/>
        </a:p>
      </dgm:t>
    </dgm:pt>
    <dgm:pt modelId="{8FA0B256-79DF-4166-85D3-A3CB2FCEEA4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Бюджеты поселений</a:t>
          </a:r>
          <a:endParaRPr lang="ru-RU" sz="2800" dirty="0">
            <a:solidFill>
              <a:schemeClr val="tx1"/>
            </a:solidFill>
          </a:endParaRPr>
        </a:p>
      </dgm:t>
    </dgm:pt>
    <dgm:pt modelId="{19CD41CA-ABD6-46D5-AB62-BFC8E7A7637B}" type="parTrans" cxnId="{034E4FE5-61C5-45B6-AC2A-486557DFD3C9}">
      <dgm:prSet/>
      <dgm:spPr/>
      <dgm:t>
        <a:bodyPr/>
        <a:lstStyle/>
        <a:p>
          <a:endParaRPr lang="ru-RU"/>
        </a:p>
      </dgm:t>
    </dgm:pt>
    <dgm:pt modelId="{34074B91-6BEB-43BE-A67F-519D1C67516D}" type="sibTrans" cxnId="{034E4FE5-61C5-45B6-AC2A-486557DFD3C9}">
      <dgm:prSet/>
      <dgm:spPr/>
      <dgm:t>
        <a:bodyPr/>
        <a:lstStyle/>
        <a:p>
          <a:endParaRPr lang="ru-RU"/>
        </a:p>
      </dgm:t>
    </dgm:pt>
    <dgm:pt modelId="{F06FC634-3576-471B-8507-F76769607BA5}" type="pres">
      <dgm:prSet presAssocID="{9FB2C770-5BCC-481F-9BDB-E61B56FD40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80A88C-6245-4BBB-9C72-44CE060ADFCF}" type="pres">
      <dgm:prSet presAssocID="{85516659-3B53-4F2B-AD57-3A87DA958110}" presName="node" presStyleLbl="node1" presStyleIdx="0" presStyleCnt="5" custScaleX="173469" custScaleY="84428" custLinFactNeighborX="-37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7437E-BE48-4D79-AE6B-BD4B16D40ABF}" type="pres">
      <dgm:prSet presAssocID="{C3F41A87-839A-4567-9B34-DA9D0167D0FC}" presName="sibTrans" presStyleCnt="0"/>
      <dgm:spPr/>
    </dgm:pt>
    <dgm:pt modelId="{4D373B2F-0BA1-4601-9745-71020985E7DC}" type="pres">
      <dgm:prSet presAssocID="{200EC146-30BE-49C0-A2A1-5FC7CB11FC94}" presName="node" presStyleLbl="node1" presStyleIdx="1" presStyleCnt="5" custScaleX="131889" custScaleY="84428" custLinFactNeighborX="-4056" custLinFactNeighborY="-4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6E063-3D22-42E5-811B-A7E02A713D7F}" type="pres">
      <dgm:prSet presAssocID="{2E900842-F9F8-459E-9466-03B6C569F62E}" presName="sibTrans" presStyleCnt="0"/>
      <dgm:spPr/>
    </dgm:pt>
    <dgm:pt modelId="{B4686ED4-D36B-48ED-93C4-A6A9E31E61FB}" type="pres">
      <dgm:prSet presAssocID="{4889F577-653E-428C-8267-178F24616277}" presName="node" presStyleLbl="node1" presStyleIdx="2" presStyleCnt="5" custScaleX="148476" custScaleY="83496" custLinFactNeighborX="14453" custLinFactNeighborY="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4746D-687A-4459-973B-DF628B0D3E26}" type="pres">
      <dgm:prSet presAssocID="{D28AF376-38D1-43FA-A789-115C86342B5C}" presName="sibTrans" presStyleCnt="0"/>
      <dgm:spPr/>
    </dgm:pt>
    <dgm:pt modelId="{3191A2F3-C208-4012-93E1-F749EF3D2021}" type="pres">
      <dgm:prSet presAssocID="{5111DE8A-733A-4C32-BF23-760E80AA82D9}" presName="node" presStyleLbl="node1" presStyleIdx="3" presStyleCnt="5" custScaleX="187797" custScaleY="59801" custLinFactNeighborX="-3422" custLinFactNeighborY="9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89966-7B10-42DA-A6A4-F055CF1DFB38}" type="pres">
      <dgm:prSet presAssocID="{BB73B4F2-C875-4D67-91D4-A100BEFF320A}" presName="sibTrans" presStyleCnt="0"/>
      <dgm:spPr/>
    </dgm:pt>
    <dgm:pt modelId="{5637D465-884E-4EAA-AE4D-3EB981F1987F}" type="pres">
      <dgm:prSet presAssocID="{8FA0B256-79DF-4166-85D3-A3CB2FCEEA48}" presName="node" presStyleLbl="node1" presStyleIdx="4" presStyleCnt="5" custScaleX="189523" custScaleY="55735" custLinFactNeighborX="-380" custLinFactNeighborY="7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E02B31-0112-4BEE-8089-30B1418117B3}" type="presOf" srcId="{85516659-3B53-4F2B-AD57-3A87DA958110}" destId="{9080A88C-6245-4BBB-9C72-44CE060ADFCF}" srcOrd="0" destOrd="0" presId="urn:microsoft.com/office/officeart/2005/8/layout/default"/>
    <dgm:cxn modelId="{6249EC6F-025C-4B25-B526-9D1324A4C687}" srcId="{9FB2C770-5BCC-481F-9BDB-E61B56FD403E}" destId="{200EC146-30BE-49C0-A2A1-5FC7CB11FC94}" srcOrd="1" destOrd="0" parTransId="{884D16D8-CEEC-48D8-AB13-54971B893827}" sibTransId="{2E900842-F9F8-459E-9466-03B6C569F62E}"/>
    <dgm:cxn modelId="{5242270A-8132-47D9-A9D6-E92882317ABB}" srcId="{9FB2C770-5BCC-481F-9BDB-E61B56FD403E}" destId="{4889F577-653E-428C-8267-178F24616277}" srcOrd="2" destOrd="0" parTransId="{8526AC31-DA94-4727-9D67-5B5113AFC53E}" sibTransId="{D28AF376-38D1-43FA-A789-115C86342B5C}"/>
    <dgm:cxn modelId="{034E4FE5-61C5-45B6-AC2A-486557DFD3C9}" srcId="{9FB2C770-5BCC-481F-9BDB-E61B56FD403E}" destId="{8FA0B256-79DF-4166-85D3-A3CB2FCEEA48}" srcOrd="4" destOrd="0" parTransId="{19CD41CA-ABD6-46D5-AB62-BFC8E7A7637B}" sibTransId="{34074B91-6BEB-43BE-A67F-519D1C67516D}"/>
    <dgm:cxn modelId="{9996B6E6-01A1-4C57-A469-715001633F63}" srcId="{9FB2C770-5BCC-481F-9BDB-E61B56FD403E}" destId="{5111DE8A-733A-4C32-BF23-760E80AA82D9}" srcOrd="3" destOrd="0" parTransId="{FAC46DC8-BF9F-4903-B5B4-053D8DFF9EA5}" sibTransId="{BB73B4F2-C875-4D67-91D4-A100BEFF320A}"/>
    <dgm:cxn modelId="{12C13B17-9D96-4C30-BB34-15D1B6A33F66}" type="presOf" srcId="{4889F577-653E-428C-8267-178F24616277}" destId="{B4686ED4-D36B-48ED-93C4-A6A9E31E61FB}" srcOrd="0" destOrd="0" presId="urn:microsoft.com/office/officeart/2005/8/layout/default"/>
    <dgm:cxn modelId="{9783C33D-FC31-49B2-AC2A-F105EAFB3EE0}" type="presOf" srcId="{200EC146-30BE-49C0-A2A1-5FC7CB11FC94}" destId="{4D373B2F-0BA1-4601-9745-71020985E7DC}" srcOrd="0" destOrd="0" presId="urn:microsoft.com/office/officeart/2005/8/layout/default"/>
    <dgm:cxn modelId="{99F9748B-EA11-4F2A-8C49-0C36CD8C176C}" type="presOf" srcId="{9FB2C770-5BCC-481F-9BDB-E61B56FD403E}" destId="{F06FC634-3576-471B-8507-F76769607BA5}" srcOrd="0" destOrd="0" presId="urn:microsoft.com/office/officeart/2005/8/layout/default"/>
    <dgm:cxn modelId="{5CB0173D-C354-4B69-B20E-2857774DBE95}" type="presOf" srcId="{8FA0B256-79DF-4166-85D3-A3CB2FCEEA48}" destId="{5637D465-884E-4EAA-AE4D-3EB981F1987F}" srcOrd="0" destOrd="0" presId="urn:microsoft.com/office/officeart/2005/8/layout/default"/>
    <dgm:cxn modelId="{6B07CC41-2630-4E97-B112-C81F8F52B98D}" srcId="{9FB2C770-5BCC-481F-9BDB-E61B56FD403E}" destId="{85516659-3B53-4F2B-AD57-3A87DA958110}" srcOrd="0" destOrd="0" parTransId="{C1A18A76-A05C-4E8D-9584-E6DB78C229E8}" sibTransId="{C3F41A87-839A-4567-9B34-DA9D0167D0FC}"/>
    <dgm:cxn modelId="{48B2AAC7-3403-40F9-B40B-9BE90FAF61A6}" type="presOf" srcId="{5111DE8A-733A-4C32-BF23-760E80AA82D9}" destId="{3191A2F3-C208-4012-93E1-F749EF3D2021}" srcOrd="0" destOrd="0" presId="urn:microsoft.com/office/officeart/2005/8/layout/default"/>
    <dgm:cxn modelId="{35A4A9C9-8318-41F3-9C79-6E793056DBCD}" type="presParOf" srcId="{F06FC634-3576-471B-8507-F76769607BA5}" destId="{9080A88C-6245-4BBB-9C72-44CE060ADFCF}" srcOrd="0" destOrd="0" presId="urn:microsoft.com/office/officeart/2005/8/layout/default"/>
    <dgm:cxn modelId="{38C8354E-70C0-49AA-801E-E4C59189977B}" type="presParOf" srcId="{F06FC634-3576-471B-8507-F76769607BA5}" destId="{0737437E-BE48-4D79-AE6B-BD4B16D40ABF}" srcOrd="1" destOrd="0" presId="urn:microsoft.com/office/officeart/2005/8/layout/default"/>
    <dgm:cxn modelId="{137D22FC-BF68-43E2-9DD6-30AECA7D3CF3}" type="presParOf" srcId="{F06FC634-3576-471B-8507-F76769607BA5}" destId="{4D373B2F-0BA1-4601-9745-71020985E7DC}" srcOrd="2" destOrd="0" presId="urn:microsoft.com/office/officeart/2005/8/layout/default"/>
    <dgm:cxn modelId="{BDB469B3-C898-4936-A188-E1EF7DA2E02A}" type="presParOf" srcId="{F06FC634-3576-471B-8507-F76769607BA5}" destId="{67C6E063-3D22-42E5-811B-A7E02A713D7F}" srcOrd="3" destOrd="0" presId="urn:microsoft.com/office/officeart/2005/8/layout/default"/>
    <dgm:cxn modelId="{C3F92BAD-7465-4EB3-92FC-2DC3B04ACBB2}" type="presParOf" srcId="{F06FC634-3576-471B-8507-F76769607BA5}" destId="{B4686ED4-D36B-48ED-93C4-A6A9E31E61FB}" srcOrd="4" destOrd="0" presId="urn:microsoft.com/office/officeart/2005/8/layout/default"/>
    <dgm:cxn modelId="{18C22E1F-2F37-44EC-8C55-B9A1835BBBDE}" type="presParOf" srcId="{F06FC634-3576-471B-8507-F76769607BA5}" destId="{3DF4746D-687A-4459-973B-DF628B0D3E26}" srcOrd="5" destOrd="0" presId="urn:microsoft.com/office/officeart/2005/8/layout/default"/>
    <dgm:cxn modelId="{79D5DFCF-1EB5-4C7E-9F96-B8F08BD6DCD9}" type="presParOf" srcId="{F06FC634-3576-471B-8507-F76769607BA5}" destId="{3191A2F3-C208-4012-93E1-F749EF3D2021}" srcOrd="6" destOrd="0" presId="urn:microsoft.com/office/officeart/2005/8/layout/default"/>
    <dgm:cxn modelId="{60C2E791-E297-4BFC-BCCF-80F78DAB90F5}" type="presParOf" srcId="{F06FC634-3576-471B-8507-F76769607BA5}" destId="{37989966-7B10-42DA-A6A4-F055CF1DFB38}" srcOrd="7" destOrd="0" presId="urn:microsoft.com/office/officeart/2005/8/layout/default"/>
    <dgm:cxn modelId="{44F38D42-7E5C-4C6B-97CA-4C12677AE722}" type="presParOf" srcId="{F06FC634-3576-471B-8507-F76769607BA5}" destId="{5637D465-884E-4EAA-AE4D-3EB981F1987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0.16548</cdr:x>
      <cdr:y>0.05117</cdr:y>
    </cdr:from>
    <cdr:to>
      <cdr:x>0.30399</cdr:x>
      <cdr:y>0.09673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53163" y="271287"/>
          <a:ext cx="1216324" cy="241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Всего 1010067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0.35398</cdr:x>
      <cdr:y>0.05262</cdr:y>
    </cdr:from>
    <cdr:to>
      <cdr:x>0.49249</cdr:x>
      <cdr:y>0.09818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08476" y="278955"/>
          <a:ext cx="1216324" cy="241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Всего 1017449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0.55589</cdr:x>
      <cdr:y>0.05099</cdr:y>
    </cdr:from>
    <cdr:to>
      <cdr:x>0.6944</cdr:x>
      <cdr:y>0.09655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81575" y="270328"/>
          <a:ext cx="1216324" cy="241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Всего 921911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0.20764</cdr:x>
      <cdr:y>0.05535</cdr:y>
    </cdr:from>
    <cdr:to>
      <cdr:x>0.34749</cdr:x>
      <cdr:y>0.09921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5887" y="304834"/>
          <a:ext cx="1216324" cy="241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Всего 1010067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0.4566</cdr:x>
      <cdr:y>0.05065</cdr:y>
    </cdr:from>
    <cdr:to>
      <cdr:x>0.59645</cdr:x>
      <cdr:y>0.09451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71117" y="278955"/>
          <a:ext cx="1216324" cy="241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Всего 1017449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BB856-4E24-4844-8E68-0FDD2FD1ADE7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92E32-927E-41F8-8BA2-C610C8A1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9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№2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7C67-2839-4F09-845A-7B4A336BB6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43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№4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7C67-2839-4F09-845A-7B4A336BB6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4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7C67-2839-4F09-845A-7B4A336BB6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7C67-2839-4F09-845A-7B4A336BB62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88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6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9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7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9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29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30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0021-6B2F-495D-BB45-FD6524EFC8AB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10A2-4A00-4F59-BBA5-A93A45BA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7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2064" y="1635015"/>
            <a:ext cx="5376672" cy="21208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r>
              <a:rPr lang="ru-RU" sz="7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br>
              <a:rPr lang="ru-RU" sz="7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2064" y="4789170"/>
            <a:ext cx="8101584" cy="788670"/>
          </a:xfrm>
        </p:spPr>
        <p:txBody>
          <a:bodyPr anchor="ctr"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 решению </a:t>
            </a:r>
            <a:r>
              <a:rPr lang="ru-RU" sz="2800" dirty="0" err="1" smtClean="0">
                <a:solidFill>
                  <a:srgbClr val="002060"/>
                </a:solidFill>
              </a:rPr>
              <a:t>Кетовской</a:t>
            </a:r>
            <a:r>
              <a:rPr lang="ru-RU" sz="2800" dirty="0" smtClean="0">
                <a:solidFill>
                  <a:srgbClr val="002060"/>
                </a:solidFill>
              </a:rPr>
              <a:t> районной думы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«О районном бюджете на 2017 год»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50" y="1635015"/>
            <a:ext cx="1496238" cy="138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08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87655507"/>
              </p:ext>
            </p:extLst>
          </p:nvPr>
        </p:nvGraphicFramePr>
        <p:xfrm>
          <a:off x="32004" y="116113"/>
          <a:ext cx="3124194" cy="674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72780279"/>
              </p:ext>
            </p:extLst>
          </p:nvPr>
        </p:nvGraphicFramePr>
        <p:xfrm>
          <a:off x="3029528" y="116113"/>
          <a:ext cx="3103418" cy="649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97016001"/>
              </p:ext>
            </p:extLst>
          </p:nvPr>
        </p:nvGraphicFramePr>
        <p:xfrm>
          <a:off x="6037943" y="116114"/>
          <a:ext cx="2976748" cy="6741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74406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77638"/>
            <a:ext cx="9144000" cy="88851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Структура доходов районного бюджета и бюджетов поселений за 2016 г, тыс. руб.</a:t>
            </a:r>
            <a:br>
              <a:rPr lang="ru-RU" sz="3100" b="1" dirty="0" smtClean="0"/>
            </a:br>
            <a:endParaRPr lang="ru-RU" sz="3100" b="1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62947721"/>
              </p:ext>
            </p:extLst>
          </p:nvPr>
        </p:nvGraphicFramePr>
        <p:xfrm>
          <a:off x="0" y="1078302"/>
          <a:ext cx="4192438" cy="5650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981168433"/>
              </p:ext>
            </p:extLst>
          </p:nvPr>
        </p:nvGraphicFramePr>
        <p:xfrm>
          <a:off x="4523362" y="1078302"/>
          <a:ext cx="4620638" cy="5650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29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1122426"/>
            <a:ext cx="836676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РАЙОННОГО БЮДЖЕТА КЕТОВСКОГО РАЙОНА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8252" y="1635724"/>
            <a:ext cx="83686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бюджета </a:t>
            </a:r>
            <a:r>
              <a:rPr lang="ru-RU" sz="13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это денежные средства, направляемые на финансовое обеспечение задач и функций государства и местного самоуправления.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71" y="2194869"/>
            <a:ext cx="83686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районного бюджета, сформированные по разделам на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644" y="2741556"/>
            <a:ext cx="8258175" cy="8929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TextBox 5"/>
          <p:cNvSpPr txBox="1"/>
          <p:nvPr/>
        </p:nvSpPr>
        <p:spPr>
          <a:xfrm rot="16200000">
            <a:off x="-326180" y="4385431"/>
            <a:ext cx="2235231" cy="738664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</a:t>
            </a: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- 60 734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(6,6%)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436850" y="4469308"/>
            <a:ext cx="2235231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оборона 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- 3 745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(0,4%)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199884" y="4391604"/>
            <a:ext cx="2235231" cy="738664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672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956782" y="4472395"/>
            <a:ext cx="2235231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62 446 тыс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(6,8%)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3500015" y="4391604"/>
            <a:ext cx="2235231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окружающей среды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(0,0%)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4980902" y="4472395"/>
            <a:ext cx="2235231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28 243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(3,0%)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432863" y="4466220"/>
            <a:ext cx="2235231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и спорт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218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692898" y="4466219"/>
            <a:ext cx="2235231" cy="57708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545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224004" y="4472395"/>
            <a:ext cx="2235231" cy="57708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660 540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(71,6%)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5736064" y="4472395"/>
            <a:ext cx="2235231" cy="57708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67 437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(7,2%)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216414" y="4388934"/>
            <a:ext cx="2235231" cy="744005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37 331 </a:t>
            </a: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(4%)</a:t>
            </a: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5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357" y="353499"/>
            <a:ext cx="8366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РАЙОННОГО БЮДЖЕТА</a:t>
            </a:r>
          </a:p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КЕТОВСКОГО 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РАЙОНА, </a:t>
            </a:r>
            <a:r>
              <a:rPr lang="ru-RU" sz="165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805420173"/>
              </p:ext>
            </p:extLst>
          </p:nvPr>
        </p:nvGraphicFramePr>
        <p:xfrm>
          <a:off x="-236838" y="953663"/>
          <a:ext cx="8781536" cy="5301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052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343107"/>
            <a:ext cx="8366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РАЙОННОГО БЮДЖЕТА</a:t>
            </a:r>
          </a:p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КЕТОВСКОГО РАЙОНА ПО ВИДАМ 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, </a:t>
            </a:r>
            <a:r>
              <a:rPr lang="ru-RU" sz="165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816216907"/>
              </p:ext>
            </p:extLst>
          </p:nvPr>
        </p:nvGraphicFramePr>
        <p:xfrm>
          <a:off x="311727" y="1049621"/>
          <a:ext cx="8697191" cy="550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453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657" y="291153"/>
            <a:ext cx="8366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РАСХОДЫ РАЙОННОГО БЮДЖЕТА НА 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СФОРМИРОВАННЫЕ ПО ЭКОНОМИЧЕСКОМУ 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СОДЕРЖАНИЮ, тыс.руб.</a:t>
            </a:r>
            <a:endParaRPr lang="ru-RU" sz="16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3276613729"/>
              </p:ext>
            </p:extLst>
          </p:nvPr>
        </p:nvGraphicFramePr>
        <p:xfrm>
          <a:off x="575657" y="767749"/>
          <a:ext cx="8079970" cy="5696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084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599019"/>
            <a:ext cx="8801100" cy="5763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ВИЗИТНАЯ КАРТОЧКА </a:t>
            </a:r>
            <a:r>
              <a:rPr lang="ru-RU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РАЙОНА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sz="13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Кетовский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район был образован Указом Президиума Верховного Совета РСФСР от 15 февраля 1944 года с центром в с.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Кетово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 состав Кетовского района было включено 13 сельсоветов. В 1944 году в  районе было 29 колхозов, с посевной площадью 16284 га, 27 детских садов, которые посещало 857 детей, 32 школы, 15 изб-читален, 3 библиотеки.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Сейчас в районе 28 сельских администраций, 76 населённых пунктов. Территория района составляет 332510 га, на которой проживает 61 тыс. человек. Районный центр находится в с.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Кетово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Район расположен в центральной части Курганской области, в лесостепной почвенно-климатической зоне, для которой характерен континентальный климат с холодной малоснежной зимой и тёплым сухим летом. Особенность этого климата – недостаточное увлажнение с периодически повторяющимися засухами. Но значительная заселённость территории, множество крупных и небольших озёр и болот способствуют замедленному испарению влаги, что создаёт нормальные условия для роста и развития растений.           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Земля - основной экономический и главный из природных ресурсов района. Земли сельскохозяйственного назначения составляют 44% районного земельного фонда или 145144 га. Площадь земель лесного фонда составляет 149600 га или 45 % от всей территории района.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Кетовском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районе 11 рыбопромысловых участков, которые переданы в пользование. Площадь охотничьих угодий составляет 311,5 тыс. га, из них 243,1 тыс. га переданы в долгосрочное пользование. 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Район располагает минерально-сырьевыми ресурсами некоторых видов полезных ископаемых. Запасы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бентонитовых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глин составляют 11765 тыс. тонн. Большие запасы строительного песка (27463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тыс.куб.м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и глины для производства кирпича (2661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тыс.куб.м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торфа, сапропели и мергели. Имеются в районе и запасы лечебной минеральной воды.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Агропромыщленный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комплекс района  включает 16 сельхозпредприятия различных форм собственности, 77 КФХ, 20160 личных подсобных хозяйств  населения.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Переработкой  сельхозпродукции занимаются  26 сельхозпредприятий, в которых 32 цеха: 1 цех по переработке молока, 13 цехов по переработке мяса, 7 пекарен, 4 мельницы, производятся мясные полуфабрикаты, копчености, молочные продукты подсолнечное масло, макароны, крупы, грибы, рыба, овощные консервы. </a:t>
            </a:r>
          </a:p>
          <a:p>
            <a:pPr algn="just"/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Предпринимательскую деятельность на территории района осуществляют 1730 субъектов малого и среднего предпринимательства. </a:t>
            </a:r>
            <a:endParaRPr lang="ru-RU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В сеть учреждений культуры района входят: РДК в с.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Кетово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24 СДК и 6 сельских клубов, 5 детских музыкальных школ, центральная и детская библиотеки в с.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Кетово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 29 сельских библиотек.</a:t>
            </a:r>
            <a:endParaRPr lang="ru-RU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Система образования включает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школ, 6 филиалов общеобразовательных организаций и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дошкольных образовательных учреждений.</a:t>
            </a:r>
            <a:endParaRPr lang="ru-RU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В районе имеется детско-юношеская спортивная школа, открыты 10 отделений: лыжные гонки, лёгкая атлетика, баскетбол, волейбол и футбол,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полиатлон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бокс, гиревой спорт, самбо. На территории района находится 177 спортивных сооружений (спортивные залы, стадионы, корты, футбольные и спортивные площадки и др. сооружения).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        В районе функционируют 2 больницы, 44 фельдшерско-акушерских пунктов, врачебных амбулаторий и участковых больниц.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Кетовский район является зоной отдыха для жителей области.  Расположен в чудесном, экологически чистом уголке природы: сосновые и берёзовые леса, ягодные и грибные места, озёра – всё, что привлекает любителей рыбалки и охоты. На территории района расположено более 100 садоводческих товариществ, оздоровительные детские лагеря, ОГУП «Курорты Зауралья», профилакторий «Автомобилист», база отдыха «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Болдинцево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термальный курорт «Баден-Баден Европейский».     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На территории района находится главный сельскохозяйственный ВУЗ области - Курганская государственная сельскохозяйственная академия им. Т.С. Мальцева, главная лаборатория земледелия – НИИ сельского хозяйства и одно учреждение среднего профессионального образования – Шмаковский филиал Курганского технологического колледжа им. Н.Я. Анфиногенова.</a:t>
            </a:r>
          </a:p>
        </p:txBody>
      </p:sp>
    </p:spTree>
    <p:extLst>
      <p:ext uri="{BB962C8B-B14F-4D97-AF65-F5344CB8AC3E}">
        <p14:creationId xmlns:p14="http://schemas.microsoft.com/office/powerpoint/2010/main" val="132230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36668" y="1385653"/>
            <a:ext cx="8606452" cy="2363263"/>
            <a:chOff x="234" y="1445919"/>
            <a:chExt cx="11475269" cy="3151017"/>
          </a:xfrm>
        </p:grpSpPr>
        <p:sp>
          <p:nvSpPr>
            <p:cNvPr id="5" name="Полилиния 4"/>
            <p:cNvSpPr/>
            <p:nvPr/>
          </p:nvSpPr>
          <p:spPr>
            <a:xfrm flipH="1">
              <a:off x="234" y="1445920"/>
              <a:ext cx="3240000" cy="1508560"/>
            </a:xfrm>
            <a:custGeom>
              <a:avLst/>
              <a:gdLst>
                <a:gd name="connsiteX0" fmla="*/ 0 w 3184441"/>
                <a:gd name="connsiteY0" fmla="*/ 0 h 1645915"/>
                <a:gd name="connsiteX1" fmla="*/ 3184441 w 3184441"/>
                <a:gd name="connsiteY1" fmla="*/ 0 h 1645915"/>
                <a:gd name="connsiteX2" fmla="*/ 3184441 w 3184441"/>
                <a:gd name="connsiteY2" fmla="*/ 1645915 h 1645915"/>
                <a:gd name="connsiteX3" fmla="*/ 0 w 3184441"/>
                <a:gd name="connsiteY3" fmla="*/ 1645915 h 1645915"/>
                <a:gd name="connsiteX4" fmla="*/ 0 w 3184441"/>
                <a:gd name="connsiteY4" fmla="*/ 0 h 1645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4441" h="1645915">
                  <a:moveTo>
                    <a:pt x="0" y="0"/>
                  </a:moveTo>
                  <a:lnTo>
                    <a:pt x="3184441" y="0"/>
                  </a:lnTo>
                  <a:lnTo>
                    <a:pt x="3184441" y="1645915"/>
                  </a:lnTo>
                  <a:lnTo>
                    <a:pt x="0" y="16459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/>
                <a:t>Бюджетная система </a:t>
              </a:r>
              <a:r>
                <a:rPr lang="ru-RU" sz="2800" dirty="0" smtClean="0"/>
                <a:t>РФ</a:t>
              </a:r>
              <a:endParaRPr lang="ru-RU" sz="28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4218001" y="1445919"/>
              <a:ext cx="3240000" cy="1508560"/>
            </a:xfrm>
            <a:custGeom>
              <a:avLst/>
              <a:gdLst>
                <a:gd name="connsiteX0" fmla="*/ 0 w 4155281"/>
                <a:gd name="connsiteY0" fmla="*/ 0 h 1551523"/>
                <a:gd name="connsiteX1" fmla="*/ 4155281 w 4155281"/>
                <a:gd name="connsiteY1" fmla="*/ 0 h 1551523"/>
                <a:gd name="connsiteX2" fmla="*/ 4155281 w 4155281"/>
                <a:gd name="connsiteY2" fmla="*/ 1551523 h 1551523"/>
                <a:gd name="connsiteX3" fmla="*/ 0 w 4155281"/>
                <a:gd name="connsiteY3" fmla="*/ 1551523 h 1551523"/>
                <a:gd name="connsiteX4" fmla="*/ 0 w 4155281"/>
                <a:gd name="connsiteY4" fmla="*/ 0 h 1551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5281" h="1551523">
                  <a:moveTo>
                    <a:pt x="0" y="0"/>
                  </a:moveTo>
                  <a:lnTo>
                    <a:pt x="4155281" y="0"/>
                  </a:lnTo>
                  <a:lnTo>
                    <a:pt x="4155281" y="1551523"/>
                  </a:lnTo>
                  <a:lnTo>
                    <a:pt x="0" y="1551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242561"/>
                <a:satOff val="-13988"/>
                <a:lumOff val="1438"/>
                <a:alphaOff val="0"/>
              </a:schemeClr>
            </a:fillRef>
            <a:effectRef idx="3">
              <a:schemeClr val="accent2">
                <a:hueOff val="-242561"/>
                <a:satOff val="-13988"/>
                <a:lumOff val="143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dirty="0"/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500" dirty="0"/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500" dirty="0"/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Консолидированный бюджет Российской Федерации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dirty="0"/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8235503" y="1445919"/>
              <a:ext cx="3240000" cy="1528015"/>
            </a:xfrm>
            <a:custGeom>
              <a:avLst/>
              <a:gdLst>
                <a:gd name="connsiteX0" fmla="*/ 0 w 4155281"/>
                <a:gd name="connsiteY0" fmla="*/ 0 h 1449179"/>
                <a:gd name="connsiteX1" fmla="*/ 4155281 w 4155281"/>
                <a:gd name="connsiteY1" fmla="*/ 0 h 1449179"/>
                <a:gd name="connsiteX2" fmla="*/ 4155281 w 4155281"/>
                <a:gd name="connsiteY2" fmla="*/ 1449179 h 1449179"/>
                <a:gd name="connsiteX3" fmla="*/ 0 w 4155281"/>
                <a:gd name="connsiteY3" fmla="*/ 1449179 h 1449179"/>
                <a:gd name="connsiteX4" fmla="*/ 0 w 4155281"/>
                <a:gd name="connsiteY4" fmla="*/ 0 h 1449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5281" h="1449179">
                  <a:moveTo>
                    <a:pt x="0" y="0"/>
                  </a:moveTo>
                  <a:lnTo>
                    <a:pt x="4155281" y="0"/>
                  </a:lnTo>
                  <a:lnTo>
                    <a:pt x="4155281" y="1449179"/>
                  </a:lnTo>
                  <a:lnTo>
                    <a:pt x="0" y="14491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485121"/>
                <a:satOff val="-27976"/>
                <a:lumOff val="2876"/>
                <a:alphaOff val="0"/>
              </a:schemeClr>
            </a:fillRef>
            <a:effectRef idx="3">
              <a:schemeClr val="accent2">
                <a:hueOff val="-485121"/>
                <a:satOff val="-27976"/>
                <a:lumOff val="287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738" tIns="185738" rIns="185738" bIns="185738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tx1"/>
                  </a:solidFill>
                </a:rPr>
                <a:t>Бюджеты государственных внебюджетных фондов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 flipH="1">
              <a:off x="4466182" y="3516936"/>
              <a:ext cx="2952000" cy="1080000"/>
            </a:xfrm>
            <a:custGeom>
              <a:avLst/>
              <a:gdLst>
                <a:gd name="connsiteX0" fmla="*/ 0 w 3191172"/>
                <a:gd name="connsiteY0" fmla="*/ 0 h 1106094"/>
                <a:gd name="connsiteX1" fmla="*/ 3191172 w 3191172"/>
                <a:gd name="connsiteY1" fmla="*/ 0 h 1106094"/>
                <a:gd name="connsiteX2" fmla="*/ 3191172 w 3191172"/>
                <a:gd name="connsiteY2" fmla="*/ 1106094 h 1106094"/>
                <a:gd name="connsiteX3" fmla="*/ 0 w 3191172"/>
                <a:gd name="connsiteY3" fmla="*/ 1106094 h 1106094"/>
                <a:gd name="connsiteX4" fmla="*/ 0 w 3191172"/>
                <a:gd name="connsiteY4" fmla="*/ 0 h 1106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1172" h="1106094">
                  <a:moveTo>
                    <a:pt x="0" y="0"/>
                  </a:moveTo>
                  <a:lnTo>
                    <a:pt x="3191172" y="0"/>
                  </a:lnTo>
                  <a:lnTo>
                    <a:pt x="3191172" y="1106094"/>
                  </a:lnTo>
                  <a:lnTo>
                    <a:pt x="0" y="11060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3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733" tIns="145733" rIns="145733" bIns="145733" numCol="1" spcCol="1270" anchor="ctr" anchorCtr="0">
              <a:noAutofit/>
            </a:bodyPr>
            <a:lstStyle/>
            <a:p>
              <a:pPr algn="ctr" defTabSz="17002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/>
                <a:t>Консолидированные бюджеты субъектов Российской Федерации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34" y="3516936"/>
              <a:ext cx="4320000" cy="1080000"/>
            </a:xfrm>
            <a:custGeom>
              <a:avLst/>
              <a:gdLst>
                <a:gd name="connsiteX0" fmla="*/ 0 w 4155281"/>
                <a:gd name="connsiteY0" fmla="*/ 0 h 914045"/>
                <a:gd name="connsiteX1" fmla="*/ 4155281 w 4155281"/>
                <a:gd name="connsiteY1" fmla="*/ 0 h 914045"/>
                <a:gd name="connsiteX2" fmla="*/ 4155281 w 4155281"/>
                <a:gd name="connsiteY2" fmla="*/ 914045 h 914045"/>
                <a:gd name="connsiteX3" fmla="*/ 0 w 4155281"/>
                <a:gd name="connsiteY3" fmla="*/ 914045 h 914045"/>
                <a:gd name="connsiteX4" fmla="*/ 0 w 4155281"/>
                <a:gd name="connsiteY4" fmla="*/ 0 h 91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5281" h="914045">
                  <a:moveTo>
                    <a:pt x="0" y="0"/>
                  </a:moveTo>
                  <a:lnTo>
                    <a:pt x="4155281" y="0"/>
                  </a:lnTo>
                  <a:lnTo>
                    <a:pt x="4155281" y="914045"/>
                  </a:lnTo>
                  <a:lnTo>
                    <a:pt x="0" y="9140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970242"/>
                <a:satOff val="-55952"/>
                <a:lumOff val="5752"/>
                <a:alphaOff val="0"/>
              </a:schemeClr>
            </a:fillRef>
            <a:effectRef idx="3">
              <a:schemeClr val="accent2">
                <a:hueOff val="-970242"/>
                <a:satOff val="-55952"/>
                <a:lumOff val="575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015" tIns="120015" rIns="120015" bIns="120015" numCol="1" spcCol="1270" anchor="ctr" anchorCtr="0">
              <a:noAutofit/>
            </a:bodyPr>
            <a:lstStyle/>
            <a:p>
              <a:pPr algn="ctr" defTabSz="14001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Федеральный бюджет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7946751" y="3516936"/>
              <a:ext cx="1440000" cy="1080000"/>
            </a:xfrm>
            <a:custGeom>
              <a:avLst/>
              <a:gdLst>
                <a:gd name="connsiteX0" fmla="*/ 0 w 3275857"/>
                <a:gd name="connsiteY0" fmla="*/ 0 h 1085849"/>
                <a:gd name="connsiteX1" fmla="*/ 3275857 w 3275857"/>
                <a:gd name="connsiteY1" fmla="*/ 0 h 1085849"/>
                <a:gd name="connsiteX2" fmla="*/ 3275857 w 3275857"/>
                <a:gd name="connsiteY2" fmla="*/ 1085849 h 1085849"/>
                <a:gd name="connsiteX3" fmla="*/ 0 w 3275857"/>
                <a:gd name="connsiteY3" fmla="*/ 1085849 h 1085849"/>
                <a:gd name="connsiteX4" fmla="*/ 0 w 3275857"/>
                <a:gd name="connsiteY4" fmla="*/ 0 h 108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5857" h="1085849">
                  <a:moveTo>
                    <a:pt x="0" y="0"/>
                  </a:moveTo>
                  <a:lnTo>
                    <a:pt x="3275857" y="0"/>
                  </a:lnTo>
                  <a:lnTo>
                    <a:pt x="3275857" y="1085849"/>
                  </a:lnTo>
                  <a:lnTo>
                    <a:pt x="0" y="1085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212803"/>
                <a:satOff val="-69940"/>
                <a:lumOff val="7190"/>
                <a:alphaOff val="0"/>
              </a:schemeClr>
            </a:fillRef>
            <a:effectRef idx="3">
              <a:schemeClr val="accent2">
                <a:hueOff val="-1212803"/>
                <a:satOff val="-69940"/>
                <a:lumOff val="719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875" tIns="142875" rIns="142875" bIns="142875" numCol="1" spcCol="1270" anchor="ctr" anchorCtr="0">
              <a:noAutofit/>
            </a:bodyPr>
            <a:lstStyle/>
            <a:p>
              <a:pPr algn="ctr" defTabSz="16668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>
                  <a:solidFill>
                    <a:schemeClr val="tx1"/>
                  </a:solidFill>
                </a:rPr>
                <a:t>Государственные внебюджетные фонды РФ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9915321" y="3500759"/>
              <a:ext cx="1560182" cy="1080000"/>
            </a:xfrm>
            <a:custGeom>
              <a:avLst/>
              <a:gdLst>
                <a:gd name="connsiteX0" fmla="*/ 0 w 3912820"/>
                <a:gd name="connsiteY0" fmla="*/ 0 h 976150"/>
                <a:gd name="connsiteX1" fmla="*/ 3912820 w 3912820"/>
                <a:gd name="connsiteY1" fmla="*/ 0 h 976150"/>
                <a:gd name="connsiteX2" fmla="*/ 3912820 w 3912820"/>
                <a:gd name="connsiteY2" fmla="*/ 976150 h 976150"/>
                <a:gd name="connsiteX3" fmla="*/ 0 w 3912820"/>
                <a:gd name="connsiteY3" fmla="*/ 976150 h 976150"/>
                <a:gd name="connsiteX4" fmla="*/ 0 w 3912820"/>
                <a:gd name="connsiteY4" fmla="*/ 0 h 97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2820" h="976150">
                  <a:moveTo>
                    <a:pt x="0" y="0"/>
                  </a:moveTo>
                  <a:lnTo>
                    <a:pt x="3912820" y="0"/>
                  </a:lnTo>
                  <a:lnTo>
                    <a:pt x="3912820" y="976150"/>
                  </a:lnTo>
                  <a:lnTo>
                    <a:pt x="0" y="976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3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588" tIns="128588" rIns="128588" bIns="128588" numCol="1" spcCol="1270" anchor="ctr" anchorCtr="0">
              <a:noAutofit/>
            </a:bodyPr>
            <a:lstStyle/>
            <a:p>
              <a:pPr algn="ctr" defTabSz="15001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dirty="0">
                  <a:solidFill>
                    <a:schemeClr val="tx1"/>
                  </a:solidFill>
                </a:rPr>
                <a:t>Территориальные фонды обязательного медицинского страхования</a:t>
              </a:r>
            </a:p>
          </p:txBody>
        </p:sp>
      </p:grp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403122768"/>
              </p:ext>
            </p:extLst>
          </p:nvPr>
        </p:nvGraphicFramePr>
        <p:xfrm>
          <a:off x="136668" y="4006039"/>
          <a:ext cx="8606452" cy="1917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Овал 1"/>
          <p:cNvSpPr/>
          <p:nvPr/>
        </p:nvSpPr>
        <p:spPr>
          <a:xfrm>
            <a:off x="2651375" y="1756659"/>
            <a:ext cx="498420" cy="438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dirty="0"/>
              <a:t>=</a:t>
            </a:r>
          </a:p>
        </p:txBody>
      </p:sp>
      <p:sp>
        <p:nvSpPr>
          <p:cNvPr id="3" name="Овал 2"/>
          <p:cNvSpPr/>
          <p:nvPr/>
        </p:nvSpPr>
        <p:spPr>
          <a:xfrm>
            <a:off x="5785691" y="1756661"/>
            <a:ext cx="442723" cy="438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dirty="0"/>
              <a:t>+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83073" y="405352"/>
            <a:ext cx="6756817" cy="8151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Бюджетная система РФ формируется из бюджетов нескольких уровней</a:t>
            </a:r>
          </a:p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900585" y="5173218"/>
            <a:ext cx="0" cy="11887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00586" y="5173218"/>
            <a:ext cx="1406239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306824" y="4973022"/>
            <a:ext cx="18288" cy="212112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313120" y="5185134"/>
            <a:ext cx="0" cy="10695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764024" y="5173218"/>
            <a:ext cx="1549096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782312" y="4973022"/>
            <a:ext cx="0" cy="212112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1757688" y="3952592"/>
            <a:ext cx="9144" cy="11768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756668" y="3921463"/>
            <a:ext cx="2065524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3822192" y="3748916"/>
            <a:ext cx="18288" cy="172548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365625" y="3921463"/>
            <a:ext cx="13583" cy="15494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5442192" y="3921462"/>
            <a:ext cx="1946160" cy="1459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5442192" y="3736783"/>
            <a:ext cx="0" cy="196813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4593129" y="3734324"/>
            <a:ext cx="0" cy="33595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6320276" y="2765268"/>
            <a:ext cx="0" cy="1797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8513064" y="2750058"/>
            <a:ext cx="9144" cy="17672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313120" y="2750058"/>
            <a:ext cx="8634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7717536" y="2765268"/>
            <a:ext cx="8046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7176556" y="2531664"/>
            <a:ext cx="0" cy="2336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7717536" y="2531664"/>
            <a:ext cx="0" cy="23360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1483073" y="2765268"/>
            <a:ext cx="0" cy="1797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483074" y="2765268"/>
            <a:ext cx="272316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4206240" y="2517073"/>
            <a:ext cx="0" cy="2481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V="1">
            <a:off x="4593129" y="2531664"/>
            <a:ext cx="0" cy="395119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9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776" y="1094994"/>
            <a:ext cx="836676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784" y="1515618"/>
            <a:ext cx="8302752" cy="105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25" dirty="0"/>
              <a:t>Бюджет - форма образования и расходования денежных средств, предназначенных для решения задач и функций государства и местного самоуправления. </a:t>
            </a:r>
            <a:r>
              <a:rPr lang="ru-RU" sz="1600" dirty="0"/>
              <a:t>Бюджет состоит из доходов и расходов. Если доходов больше чем расходов – профицит бюджета, а если расходов больше чем доходов – дефицит бюджета. </a:t>
            </a:r>
            <a:endParaRPr lang="ru-RU" sz="1425" dirty="0"/>
          </a:p>
        </p:txBody>
      </p:sp>
      <p:sp>
        <p:nvSpPr>
          <p:cNvPr id="5" name="TextBox 4"/>
          <p:cNvSpPr txBox="1"/>
          <p:nvPr/>
        </p:nvSpPr>
        <p:spPr>
          <a:xfrm>
            <a:off x="557784" y="3083327"/>
            <a:ext cx="836676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этапы проходит бюджет?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320040" y="3792474"/>
            <a:ext cx="2596436" cy="1892808"/>
            <a:chOff x="524256" y="3913632"/>
            <a:chExt cx="3461914" cy="252374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24256" y="3913632"/>
              <a:ext cx="2408534" cy="252374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25956" y="4150233"/>
              <a:ext cx="3227198" cy="209560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5280" y="4163515"/>
              <a:ext cx="3200890" cy="2123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Составление проекта</a:t>
              </a:r>
            </a:p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Бюджета</a:t>
              </a:r>
            </a:p>
            <a:p>
              <a:pPr algn="ctr"/>
              <a:endParaRPr lang="ru-RU" sz="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Непосредственное составление районного бюджета осуществляет финансовый отдел Администрации Кетовского района</a:t>
              </a:r>
            </a:p>
          </p:txBody>
        </p:sp>
      </p:grpSp>
      <p:sp>
        <p:nvSpPr>
          <p:cNvPr id="28" name="Стрелка вправо 27"/>
          <p:cNvSpPr/>
          <p:nvPr/>
        </p:nvSpPr>
        <p:spPr>
          <a:xfrm>
            <a:off x="2934994" y="4177420"/>
            <a:ext cx="379476" cy="1147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30" name="Группа 29"/>
          <p:cNvGrpSpPr/>
          <p:nvPr/>
        </p:nvGrpSpPr>
        <p:grpSpPr>
          <a:xfrm>
            <a:off x="3332988" y="3787902"/>
            <a:ext cx="2596436" cy="1892808"/>
            <a:chOff x="524256" y="3913632"/>
            <a:chExt cx="3461914" cy="2523744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524256" y="3913632"/>
              <a:ext cx="2408534" cy="252374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725956" y="4150233"/>
              <a:ext cx="3227198" cy="209560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5280" y="4163515"/>
              <a:ext cx="3200890" cy="2123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Рассмотрение проекта Бюджета</a:t>
              </a:r>
            </a:p>
            <a:p>
              <a:pPr algn="ctr"/>
              <a:endParaRPr lang="ru-RU" sz="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Одобренный Администрацией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Кетовского района проект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решения о районном бюджете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вносится на рассмотрение</a:t>
              </a:r>
            </a:p>
            <a:p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Кетовской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районной Думы</a:t>
              </a:r>
            </a:p>
          </p:txBody>
        </p:sp>
      </p:grpSp>
      <p:sp>
        <p:nvSpPr>
          <p:cNvPr id="34" name="Стрелка вправо 33"/>
          <p:cNvSpPr/>
          <p:nvPr/>
        </p:nvSpPr>
        <p:spPr>
          <a:xfrm>
            <a:off x="5947942" y="4172848"/>
            <a:ext cx="379476" cy="1147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35" name="Группа 34"/>
          <p:cNvGrpSpPr/>
          <p:nvPr/>
        </p:nvGrpSpPr>
        <p:grpSpPr>
          <a:xfrm>
            <a:off x="6345936" y="3792474"/>
            <a:ext cx="2596436" cy="1892808"/>
            <a:chOff x="524256" y="3913632"/>
            <a:chExt cx="3461914" cy="2523744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524256" y="3913632"/>
              <a:ext cx="2408534" cy="252374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725956" y="4150233"/>
              <a:ext cx="3227198" cy="209560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5280" y="4163515"/>
              <a:ext cx="320089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Утверждение бюджета</a:t>
              </a:r>
            </a:p>
            <a:p>
              <a:pPr algn="ctr"/>
              <a:endParaRPr lang="ru-RU" sz="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Решение о районном бюджете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утверждается депутатами</a:t>
              </a:r>
            </a:p>
            <a:p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Кетовской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районной Думы и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направляется Главе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Кетовского района для</a:t>
              </a:r>
            </a:p>
            <a:p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подписания и обнародования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230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874" y="458192"/>
            <a:ext cx="83667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</a:t>
            </a:r>
          </a:p>
          <a:p>
            <a:pPr algn="ctr"/>
            <a:r>
              <a:rPr lang="ru-RU" sz="22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КЕТОВСКОГО РАЙОНА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784" y="1414732"/>
            <a:ext cx="8138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/>
              <a:t>Если расходная часть бюджета превышает доходную, то бюджет сводится с дефицитом.</a:t>
            </a:r>
          </a:p>
          <a:p>
            <a:r>
              <a:rPr lang="ru-RU" sz="1500" dirty="0"/>
              <a:t>Превышение доходов над расходами образует положительный остаток (профицит)</a:t>
            </a: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102101990"/>
              </p:ext>
            </p:extLst>
          </p:nvPr>
        </p:nvGraphicFramePr>
        <p:xfrm>
          <a:off x="87412" y="2487256"/>
          <a:ext cx="4752533" cy="3647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393614517"/>
              </p:ext>
            </p:extLst>
          </p:nvPr>
        </p:nvGraphicFramePr>
        <p:xfrm>
          <a:off x="4839945" y="2487256"/>
          <a:ext cx="4097021" cy="387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707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396" y="958434"/>
            <a:ext cx="8847944" cy="5733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Российская налоговая система предусматривает три вида налогов и сборов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0909" y="2125644"/>
            <a:ext cx="2501049" cy="70419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Федеральные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14207" y="2091559"/>
            <a:ext cx="2810655" cy="70419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/>
              <a:t>Региональные</a:t>
            </a:r>
          </a:p>
        </p:txBody>
      </p:sp>
      <p:sp>
        <p:nvSpPr>
          <p:cNvPr id="7" name="Овал 6"/>
          <p:cNvSpPr/>
          <p:nvPr/>
        </p:nvSpPr>
        <p:spPr>
          <a:xfrm>
            <a:off x="6307110" y="2091559"/>
            <a:ext cx="2552077" cy="70419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/>
              <a:t>Местные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7397" y="2911367"/>
            <a:ext cx="8701791" cy="3678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Налоговым кодексом Российской Федерации</a:t>
            </a:r>
          </a:p>
          <a:p>
            <a:pPr algn="ctr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397" y="3279228"/>
            <a:ext cx="2574561" cy="2984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обязательны к уплате на всей территории Российской Федерации, например:</a:t>
            </a: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1)Налог на добавленную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2)Акцизы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3)Налог на доходы физических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и др.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76817" y="3279228"/>
            <a:ext cx="2810655" cy="2984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законами субъектов Российской Федерации и обязательны к уплате на территориях соответствующих субъектов Российской Федерации,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это: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1)Налог на имущество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2)Транспортный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3)Налог на игорный </a:t>
            </a:r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32331" y="3279228"/>
            <a:ext cx="2426856" cy="2984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нормативными правовыми актами представительных органов муниципальных образований и обязательны  к уплате на территориях соответствующих муниципальных образований,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это: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1)Земельный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2)Налог на имущество физических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endParaRPr lang="ru-RU" sz="15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223402"/>
            <a:ext cx="834898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ФОРМИРУЮТСЯ ДОХОДЫ БЮДЖЕТА КЕТОВСКОГО РАЙОНА?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997148" y="569651"/>
            <a:ext cx="3443811" cy="707058"/>
            <a:chOff x="3880022" y="-2448"/>
            <a:chExt cx="4300152" cy="166841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3880022" y="-2448"/>
              <a:ext cx="4300152" cy="1668410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53015" y="54137"/>
              <a:ext cx="3962643" cy="716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b="1" dirty="0">
                  <a:solidFill>
                    <a:schemeClr val="bg1"/>
                  </a:solidFill>
                </a:rPr>
                <a:t>Доходы бюджета</a:t>
              </a:r>
            </a:p>
            <a:p>
              <a:r>
                <a:rPr lang="ru-RU" sz="1200" dirty="0">
                  <a:solidFill>
                    <a:schemeClr val="bg1"/>
                  </a:solidFill>
                </a:rPr>
                <a:t>поступающие в бюджет денежные средства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89930" y="1560482"/>
            <a:ext cx="3961827" cy="437328"/>
            <a:chOff x="3880022" y="902045"/>
            <a:chExt cx="4300152" cy="763917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28302" y="1049246"/>
              <a:ext cx="4028305" cy="58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СОБСТВЕННЫЕ ДОХОДЫ БЮДЖЕТА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038297" y="1508739"/>
            <a:ext cx="3903257" cy="393364"/>
            <a:chOff x="3880022" y="902045"/>
            <a:chExt cx="4300152" cy="763917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28302" y="1049246"/>
              <a:ext cx="4028305" cy="581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БЕЗВОЗМЕЗДНЫЕ  ПОСТУПЛЕНИЯ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89930" y="2251614"/>
            <a:ext cx="2393299" cy="1232647"/>
            <a:chOff x="3880022" y="902045"/>
            <a:chExt cx="4300152" cy="77898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15944" y="902045"/>
              <a:ext cx="4028304" cy="778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НАЛОГОВЫЕ ДОХОДЫ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Доходы от федеральных налогов и сборов, в том числе от налогов, предусмотренных специальными налоговыми режимами, местных налогов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9940" y="4912419"/>
            <a:ext cx="3391931" cy="991548"/>
            <a:chOff x="3880022" y="902045"/>
            <a:chExt cx="4300152" cy="763917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15944" y="902045"/>
              <a:ext cx="4028304" cy="639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ИНЫЕ ПОСТУПЛЕНИЯ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Перечисления от физических и юридических (в </a:t>
              </a:r>
              <a:r>
                <a:rPr lang="ru-RU" sz="10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том числе добровольные </a:t>
              </a:r>
              <a:endPara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пожертвования), не требующие возмещения и  возврата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69513" y="3614469"/>
            <a:ext cx="3014297" cy="1111228"/>
            <a:chOff x="3880022" y="902045"/>
            <a:chExt cx="4300152" cy="780351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15943" y="902045"/>
              <a:ext cx="4028303" cy="780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НЕНАЛОГОВЫЕ ДОХОДЫ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Платежи от использования имущества, от различного вида услуг, а так же платежи в виде штрафов или иных санкций за нарушение законодательства</a:t>
              </a:r>
            </a:p>
          </p:txBody>
        </p:sp>
      </p:grpSp>
      <p:cxnSp>
        <p:nvCxnSpPr>
          <p:cNvPr id="36" name="Прямая со стрелкой 35"/>
          <p:cNvCxnSpPr/>
          <p:nvPr/>
        </p:nvCxnSpPr>
        <p:spPr>
          <a:xfrm flipH="1">
            <a:off x="3974547" y="1276709"/>
            <a:ext cx="222936" cy="283773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015311" y="1254377"/>
            <a:ext cx="227993" cy="327737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997148" y="1997810"/>
            <a:ext cx="835902" cy="2912555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648309" y="1997810"/>
            <a:ext cx="181155" cy="1616658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1" idx="2"/>
          </p:cNvCxnSpPr>
          <p:nvPr/>
        </p:nvCxnSpPr>
        <p:spPr>
          <a:xfrm flipH="1">
            <a:off x="1469304" y="1997810"/>
            <a:ext cx="701540" cy="220971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/>
          <p:nvPr/>
        </p:nvGrpSpPr>
        <p:grpSpPr>
          <a:xfrm>
            <a:off x="4134926" y="2185876"/>
            <a:ext cx="1618444" cy="2539823"/>
            <a:chOff x="3840608" y="902045"/>
            <a:chExt cx="4536200" cy="615850"/>
          </a:xfrm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3880022" y="902045"/>
              <a:ext cx="4300152" cy="615850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40608" y="902045"/>
              <a:ext cx="4536200" cy="414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ДОТАЦИИ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Межбюджетные трансферты, предоставляемые на безвозмездной и безвозвратной основе без установления направлений и условий их использования</a:t>
              </a: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5749662" y="2185876"/>
            <a:ext cx="1524642" cy="2539823"/>
            <a:chOff x="3880022" y="902045"/>
            <a:chExt cx="4462059" cy="763917"/>
          </a:xfrm>
        </p:grpSpPr>
        <p:sp>
          <p:nvSpPr>
            <p:cNvPr id="58" name="Скругленный прямоугольник 57"/>
            <p:cNvSpPr/>
            <p:nvPr/>
          </p:nvSpPr>
          <p:spPr>
            <a:xfrm>
              <a:off x="3880022" y="902045"/>
              <a:ext cx="4462059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015940" y="902045"/>
              <a:ext cx="4326141" cy="513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СУБСИДИИ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Межбюджетные трансферты, предоставляемые в целях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софинансирования расходных обязательств нижестоящего бюджета</a:t>
              </a: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7499716" y="2218781"/>
            <a:ext cx="1480493" cy="2506915"/>
            <a:chOff x="3992297" y="892039"/>
            <a:chExt cx="4300152" cy="763917"/>
          </a:xfrm>
        </p:grpSpPr>
        <p:sp>
          <p:nvSpPr>
            <p:cNvPr id="61" name="Скругленный прямоугольник 60"/>
            <p:cNvSpPr/>
            <p:nvPr/>
          </p:nvSpPr>
          <p:spPr>
            <a:xfrm>
              <a:off x="3992297" y="892039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015943" y="902044"/>
              <a:ext cx="4028304" cy="733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СУБВЕНЦИИ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Межбюджетные трансферты, выделяемые из вышестоящего бюджета в целях финансового обеспечения расходных обязательств для осуществления целевых расходов</a:t>
              </a: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4921079" y="4915505"/>
            <a:ext cx="4059130" cy="1053973"/>
            <a:chOff x="3880022" y="902045"/>
            <a:chExt cx="4300152" cy="814547"/>
          </a:xfrm>
        </p:grpSpPr>
        <p:sp>
          <p:nvSpPr>
            <p:cNvPr id="71" name="Скругленный прямоугольник 70"/>
            <p:cNvSpPr/>
            <p:nvPr/>
          </p:nvSpPr>
          <p:spPr>
            <a:xfrm>
              <a:off x="3880022" y="902045"/>
              <a:ext cx="4300152" cy="76391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015943" y="902045"/>
              <a:ext cx="4028304" cy="814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ИНЫЕ МЕЖБЮДЖЕТНЫЕ ТРАНСФЕРТЫ</a:t>
              </a: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Межбюджетные трансферты - денежные средства, предоставляемые одним бюджетом бюджетной системы Российской Федерации другому бюджету бюджетной системы Российской Федерации</a:t>
              </a:r>
            </a:p>
          </p:txBody>
        </p:sp>
      </p:grpSp>
      <p:cxnSp>
        <p:nvCxnSpPr>
          <p:cNvPr id="73" name="Прямая со стрелкой 72"/>
          <p:cNvCxnSpPr/>
          <p:nvPr/>
        </p:nvCxnSpPr>
        <p:spPr>
          <a:xfrm flipH="1">
            <a:off x="4916101" y="1912519"/>
            <a:ext cx="1193930" cy="221491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507857" y="1883921"/>
            <a:ext cx="426414" cy="351277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>
            <a:off x="6376461" y="1941700"/>
            <a:ext cx="215718" cy="234517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7340752" y="1902103"/>
            <a:ext cx="24721" cy="3025617"/>
          </a:xfrm>
          <a:prstGeom prst="straightConnector1">
            <a:avLst/>
          </a:prstGeom>
          <a:ln w="539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82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26277"/>
              </p:ext>
            </p:extLst>
          </p:nvPr>
        </p:nvGraphicFramePr>
        <p:xfrm>
          <a:off x="490193" y="624954"/>
          <a:ext cx="8220171" cy="615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9935"/>
                <a:gridCol w="750081"/>
                <a:gridCol w="750081"/>
                <a:gridCol w="680074"/>
              </a:tblGrid>
              <a:tr h="17261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налогов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отчисления, 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7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налог на доходы физических лиц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акцизы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единый налог на вмененный доход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патент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единый сельхозналог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налог на имущество физических лиц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земельный налог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2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задолженность и перерасчеты по отмененным налогам и сборам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7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доходы от использования имущества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в том числе: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аренда имущества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7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арендная плата за земли, государственная собственность на которые не разграничена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арендная плата за земли после разграничения государственной собственности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иные поступления от использования имущества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платежи при пользовании природными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ресурсами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доходы от оказания платных услуг и компенсации затрат государства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доходы от продажи материальных и нематериальных активов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5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в том числе: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доходы от реализации имущества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доходы от продажи земельных участков до разграничения государственной собственности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доходы от продажи земельных участков после разграничения государственной собственности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штрафы, санкции, возмещение ущерба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прочие неналоговые доходы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безвозмездные поступления от физических и юридических лиц на финансовое обеспечение дорожной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деятельности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добровольные перечисления физических лиц (на благоустройство села и кладбища в сельсоветах, ремонт школ и решения др. вопросов местного значения)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поступления от спонсоров, гранты, премии и прочие безвозмездные поступления от бюджетов других уровней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87" marR="1868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380849"/>
            <a:ext cx="9144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зачисляются собственные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поступающие в консолидированный бюджет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Кетовского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в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1113800"/>
            <a:ext cx="8366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КЕТОВСКОГО</a:t>
            </a:r>
          </a:p>
          <a:p>
            <a:pPr algn="ctr"/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В </a:t>
            </a:r>
            <a:r>
              <a:rPr lang="ru-RU" sz="16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59639398"/>
              </p:ext>
            </p:extLst>
          </p:nvPr>
        </p:nvGraphicFramePr>
        <p:xfrm>
          <a:off x="2603585" y="1774766"/>
          <a:ext cx="4209452" cy="3152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2920" y="2056854"/>
            <a:ext cx="2444167" cy="38087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Собственные доходы</a:t>
            </a:r>
          </a:p>
          <a:p>
            <a:pPr algn="ctr"/>
            <a:endParaRPr lang="ru-RU" sz="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Налог на доходы физических лиц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- 164 400,0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Акцизы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- 16 132,0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Единый налог на вмененный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- 11 500,0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Единый сельскохозяйственный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- 4 500,0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Патентная система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- 1 400,0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Налог на имущество физических лиц и земельный налог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- 26 900,0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Госпошлина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Доходы от продажи и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имущества и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земли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- 5 592,0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Доходы от оказания платных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- 40 231,0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Штрафы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</a:p>
          <a:p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Прочие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налоги - 7 207,0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79723" y="2059940"/>
            <a:ext cx="2444167" cy="99257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</a:t>
            </a:r>
          </a:p>
          <a:p>
            <a:pPr algn="ctr"/>
            <a:r>
              <a:rPr lang="ru-RU" sz="13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перечисления</a:t>
            </a:r>
            <a:endParaRPr lang="ru-RU" sz="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2017 году из областного бюджета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 перечислены </a:t>
            </a:r>
            <a:r>
              <a:rPr lang="ru-RU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669 880,0 тыс. руб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9071" y="3255219"/>
            <a:ext cx="2416775" cy="131574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Дотации – 147 463</a:t>
            </a:r>
            <a:r>
              <a:rPr lang="ru-RU" sz="13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,0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 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выравнивание бюджетной обеспеченности муниципальных районов и на поддержку мер по обеспечению сбалансированности бюджетов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3414" y="4570964"/>
            <a:ext cx="2846266" cy="30008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Субвенции – 426 792,0</a:t>
            </a:r>
            <a:r>
              <a:rPr lang="ru-RU" sz="13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8215" y="4982614"/>
            <a:ext cx="2580727" cy="30008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– 95 625,0</a:t>
            </a:r>
            <a:r>
              <a:rPr lang="ru-RU" sz="13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8546" y="5506039"/>
            <a:ext cx="4775344" cy="30008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межбюджетные трансферты – </a:t>
            </a:r>
            <a:r>
              <a:rPr lang="ru-RU" sz="13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13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080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3081</TotalTime>
  <Words>1296</Words>
  <Application>Microsoft Office PowerPoint</Application>
  <PresentationFormat>Экран (4:3)</PresentationFormat>
  <Paragraphs>315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Российская налоговая система предусматривает три вида налогов и сборов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 Структура доходов районного бюджета и бюджетов поселений за 2016 г, тыс. руб.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Константин Владимирович Лузгин</dc:creator>
  <cp:lastModifiedBy>Ирина Владиславовна Баулина</cp:lastModifiedBy>
  <cp:revision>189</cp:revision>
  <cp:lastPrinted>2017-04-20T03:19:55Z</cp:lastPrinted>
  <dcterms:created xsi:type="dcterms:W3CDTF">2016-04-07T10:14:48Z</dcterms:created>
  <dcterms:modified xsi:type="dcterms:W3CDTF">2017-05-23T09:22:33Z</dcterms:modified>
</cp:coreProperties>
</file>